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64" r:id="rId6"/>
  </p:sldMasterIdLst>
  <p:notesMasterIdLst>
    <p:notesMasterId r:id="rId9"/>
  </p:notesMasterIdLst>
  <p:sldIdLst>
    <p:sldId id="261" r:id="rId7"/>
    <p:sldId id="262" r:id="rId8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3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A44AE-8D24-4C2E-9BA6-EB5FC63482E3}" type="datetimeFigureOut">
              <a:rPr lang="de-CH" smtClean="0"/>
              <a:pPr/>
              <a:t>19.04.2015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46C1-3332-41EA-8E97-A5C378526812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17000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CH" smtClean="0"/>
              <a:t>Bezeichnung des Anlasses / Referent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D506B-2D27-4FD4-8BA4-2BCB18A9A2A1}" type="slidenum">
              <a:rPr lang="de-CH" smtClean="0"/>
              <a:pPr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978576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CH" smtClean="0"/>
              <a:t>Bezeichnung des Anlasses / Referent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D506B-2D27-4FD4-8BA4-2BCB18A9A2A1}" type="slidenum">
              <a:rPr lang="de-CH" smtClean="0"/>
              <a:pPr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97857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2" y="274638"/>
            <a:ext cx="7786687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CH" sz="32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762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819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88163" y="279400"/>
            <a:ext cx="1873250" cy="5886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68413" y="279400"/>
            <a:ext cx="5467350" cy="5886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0921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413" y="279400"/>
            <a:ext cx="7461250" cy="9890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285875" y="1449388"/>
            <a:ext cx="7475538" cy="4716462"/>
          </a:xfrm>
        </p:spPr>
        <p:txBody>
          <a:bodyPr/>
          <a:lstStyle/>
          <a:p>
            <a:pPr lvl="0"/>
            <a:endParaRPr lang="de-CH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9543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557338"/>
            <a:ext cx="3815862" cy="21907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2338" y="1557338"/>
            <a:ext cx="3815862" cy="21907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685800" y="3900489"/>
            <a:ext cx="3815862" cy="21923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2338" y="3900489"/>
            <a:ext cx="3815862" cy="21923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52379E2-09AA-4F77-9A6C-44A84F07AD20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801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59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051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0119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85875" y="1449388"/>
            <a:ext cx="3660775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9050" y="1449388"/>
            <a:ext cx="3662363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8508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142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216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303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51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6217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04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946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88163" y="279400"/>
            <a:ext cx="1873250" cy="5886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68413" y="279400"/>
            <a:ext cx="5467350" cy="5886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4291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413" y="279400"/>
            <a:ext cx="7461250" cy="9890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285875" y="1449388"/>
            <a:ext cx="7475538" cy="4716462"/>
          </a:xfrm>
        </p:spPr>
        <p:txBody>
          <a:bodyPr/>
          <a:lstStyle/>
          <a:p>
            <a:pPr lvl="0"/>
            <a:endParaRPr lang="de-CH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7228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557338"/>
            <a:ext cx="3815862" cy="21907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2338" y="1557338"/>
            <a:ext cx="3815862" cy="21907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685800" y="3900489"/>
            <a:ext cx="3815862" cy="21923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2338" y="3900489"/>
            <a:ext cx="3815862" cy="21923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52379E2-09AA-4F77-9A6C-44A84F07AD20}" type="slidenum">
              <a:rPr lang="en-GB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54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53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698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85875" y="1449388"/>
            <a:ext cx="3660775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9050" y="1449388"/>
            <a:ext cx="3662363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78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22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24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17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2935288" y="6415088"/>
            <a:ext cx="43180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90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 smtClean="0"/>
              <a:t>Mitarbeiterrapport 10.10.2014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D4557-816B-4D25-847B-1FF01ADE7C6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97569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279400"/>
            <a:ext cx="74612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75" y="1449388"/>
            <a:ext cx="7475538" cy="471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8053388" y="20638"/>
            <a:ext cx="663575" cy="247650"/>
          </a:xfrm>
          <a:prstGeom prst="rect">
            <a:avLst/>
          </a:prstGeom>
          <a:noFill/>
          <a:ln w="25400">
            <a:noFill/>
            <a:prstDash val="dash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de-CH" sz="1000" b="1" dirty="0">
                <a:solidFill>
                  <a:srgbClr val="000000"/>
                </a:solidFill>
              </a:rPr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xmlns="" val="134428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600">
          <a:solidFill>
            <a:srgbClr val="8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Char char="•"/>
        <a:defRPr sz="2600">
          <a:solidFill>
            <a:srgbClr val="B2B2B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Char char="•"/>
        <a:defRPr sz="2600">
          <a:solidFill>
            <a:srgbClr val="C0C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279400"/>
            <a:ext cx="74612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75" y="1449388"/>
            <a:ext cx="7475538" cy="471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8564563" y="6456363"/>
            <a:ext cx="228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408B20AD-209E-4371-A134-4E83E4D5E58D}" type="slidenum">
              <a:rPr lang="de-CH" sz="900">
                <a:solidFill>
                  <a:srgbClr val="000000"/>
                </a:solidFill>
              </a:rPr>
              <a:pPr algn="r" eaLnBrk="0" hangingPunct="0">
                <a:defRPr/>
              </a:pPr>
              <a:t>‹Nr.›</a:t>
            </a:fld>
            <a:endParaRPr lang="de-CH" sz="900">
              <a:solidFill>
                <a:srgbClr val="000000"/>
              </a:solidFill>
            </a:endParaRPr>
          </a:p>
        </p:txBody>
      </p:sp>
      <p:sp>
        <p:nvSpPr>
          <p:cNvPr id="121862" name="AutoShape 6"/>
          <p:cNvSpPr>
            <a:spLocks noChangeArrowheads="1"/>
          </p:cNvSpPr>
          <p:nvPr/>
        </p:nvSpPr>
        <p:spPr bwMode="auto">
          <a:xfrm>
            <a:off x="1235075" y="6402388"/>
            <a:ext cx="2256805" cy="389513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de-CH" sz="900" b="1" dirty="0">
                <a:solidFill>
                  <a:srgbClr val="000000"/>
                </a:solidFill>
              </a:rPr>
              <a:t>Schweizer Armee</a:t>
            </a:r>
          </a:p>
          <a:p>
            <a:pPr>
              <a:defRPr/>
            </a:pPr>
            <a:r>
              <a:rPr lang="de-CH" sz="900" dirty="0">
                <a:solidFill>
                  <a:srgbClr val="000000"/>
                </a:solidFill>
              </a:rPr>
              <a:t>Heer </a:t>
            </a:r>
            <a:r>
              <a:rPr lang="de-CH" sz="900" dirty="0" smtClean="0">
                <a:solidFill>
                  <a:srgbClr val="000000"/>
                </a:solidFill>
              </a:rPr>
              <a:t>– Ausbildungszentrum Heer AZH</a:t>
            </a:r>
            <a:endParaRPr lang="de-CH" dirty="0">
              <a:solidFill>
                <a:srgbClr val="000000"/>
              </a:solidFill>
            </a:endParaRPr>
          </a:p>
        </p:txBody>
      </p:sp>
      <p:pic>
        <p:nvPicPr>
          <p:cNvPr id="1031" name="Picture 7" descr="Logo_col_wapp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0363" y="390525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4" name="Line 8"/>
          <p:cNvSpPr>
            <a:spLocks noChangeShapeType="1"/>
          </p:cNvSpPr>
          <p:nvPr/>
        </p:nvSpPr>
        <p:spPr bwMode="auto">
          <a:xfrm flipH="1">
            <a:off x="1287463" y="6384925"/>
            <a:ext cx="749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8053388" y="20638"/>
            <a:ext cx="663575" cy="247650"/>
          </a:xfrm>
          <a:prstGeom prst="rect">
            <a:avLst/>
          </a:prstGeom>
          <a:noFill/>
          <a:ln w="25400">
            <a:noFill/>
            <a:prstDash val="dash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de-CH" sz="1000" b="1" dirty="0">
                <a:solidFill>
                  <a:srgbClr val="000000"/>
                </a:solidFill>
              </a:rPr>
              <a:t>INTERN</a:t>
            </a:r>
          </a:p>
        </p:txBody>
      </p:sp>
      <p:sp>
        <p:nvSpPr>
          <p:cNvPr id="1218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35288" y="6415088"/>
            <a:ext cx="431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" charset="0"/>
              </a:defRPr>
            </a:lvl1pPr>
          </a:lstStyle>
          <a:p>
            <a:pPr>
              <a:defRPr/>
            </a:pPr>
            <a:r>
              <a:rPr lang="de-CH">
                <a:solidFill>
                  <a:srgbClr val="000000"/>
                </a:solidFill>
              </a:rPr>
              <a:t>Dok 01</a:t>
            </a:r>
            <a:endParaRPr lang="de-DE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65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600">
          <a:solidFill>
            <a:srgbClr val="8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Char char="•"/>
        <a:defRPr sz="2600">
          <a:solidFill>
            <a:srgbClr val="B2B2B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Char char="•"/>
        <a:defRPr sz="2600">
          <a:solidFill>
            <a:srgbClr val="C0C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900112" y="125760"/>
            <a:ext cx="7786687" cy="1143000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de-CH" dirty="0" smtClean="0"/>
              <a:t>Problemerfassungstechnik als erste Tätigkeit in der Planungsphase </a:t>
            </a:r>
            <a:r>
              <a:rPr lang="de-CH" sz="1800" dirty="0" smtClean="0"/>
              <a:t>(</a:t>
            </a:r>
            <a:r>
              <a:rPr lang="de-CH" sz="1800" dirty="0" err="1" smtClean="0"/>
              <a:t>Zfhr</a:t>
            </a:r>
            <a:r>
              <a:rPr lang="de-CH" sz="1800" dirty="0" smtClean="0"/>
              <a:t> / Kp </a:t>
            </a:r>
            <a:r>
              <a:rPr lang="de-CH" sz="1800" dirty="0" err="1" smtClean="0"/>
              <a:t>Kdt</a:t>
            </a:r>
            <a:r>
              <a:rPr lang="de-CH" sz="1800" dirty="0" smtClean="0"/>
              <a:t>)</a:t>
            </a:r>
            <a:endParaRPr lang="de-CH" sz="18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2061" name="Gruppieren 2060"/>
          <p:cNvGrpSpPr/>
          <p:nvPr/>
        </p:nvGrpSpPr>
        <p:grpSpPr>
          <a:xfrm>
            <a:off x="575556" y="729453"/>
            <a:ext cx="5630457" cy="971355"/>
            <a:chOff x="575556" y="729453"/>
            <a:chExt cx="5630457" cy="971355"/>
          </a:xfrm>
        </p:grpSpPr>
        <p:sp>
          <p:nvSpPr>
            <p:cNvPr id="14" name="Rechteck 13"/>
            <p:cNvSpPr/>
            <p:nvPr/>
          </p:nvSpPr>
          <p:spPr>
            <a:xfrm>
              <a:off x="2259850" y="908720"/>
              <a:ext cx="2160240" cy="7920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2800" b="1" dirty="0" smtClean="0"/>
                <a:t>Soll-Zustand</a:t>
              </a:r>
              <a:endParaRPr lang="de-CH" sz="2800" b="1" dirty="0"/>
            </a:p>
          </p:txBody>
        </p:sp>
        <p:sp>
          <p:nvSpPr>
            <p:cNvPr id="109" name="Richtungspfeil 108"/>
            <p:cNvSpPr/>
            <p:nvPr/>
          </p:nvSpPr>
          <p:spPr>
            <a:xfrm>
              <a:off x="575556" y="1104777"/>
              <a:ext cx="1548172" cy="396044"/>
            </a:xfrm>
            <a:prstGeom prst="homePlat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400" b="1" dirty="0" smtClean="0"/>
                <a:t>Auftrag / Ereignis</a:t>
              </a:r>
              <a:endParaRPr lang="de-CH" sz="1400" b="1" dirty="0"/>
            </a:p>
          </p:txBody>
        </p:sp>
        <p:sp>
          <p:nvSpPr>
            <p:cNvPr id="110" name="Richtungspfeil 109"/>
            <p:cNvSpPr/>
            <p:nvPr/>
          </p:nvSpPr>
          <p:spPr>
            <a:xfrm flipH="1">
              <a:off x="4572000" y="1106742"/>
              <a:ext cx="1634013" cy="396044"/>
            </a:xfrm>
            <a:prstGeom prst="homePlat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600" b="1" dirty="0" smtClean="0"/>
                <a:t>Auftragsanalyse</a:t>
              </a:r>
              <a:endParaRPr lang="de-CH" sz="1600" b="1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4100484" y="729453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1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58" name="Gruppieren 2057"/>
          <p:cNvGrpSpPr/>
          <p:nvPr/>
        </p:nvGrpSpPr>
        <p:grpSpPr>
          <a:xfrm>
            <a:off x="2483768" y="1700808"/>
            <a:ext cx="964214" cy="3672408"/>
            <a:chOff x="2483768" y="1700808"/>
            <a:chExt cx="964214" cy="3672408"/>
          </a:xfrm>
        </p:grpSpPr>
        <p:cxnSp>
          <p:nvCxnSpPr>
            <p:cNvPr id="9" name="Gerade Verbindung mit Pfeil 8"/>
            <p:cNvCxnSpPr>
              <a:stCxn id="3" idx="0"/>
              <a:endCxn id="14" idx="2"/>
            </p:cNvCxnSpPr>
            <p:nvPr/>
          </p:nvCxnSpPr>
          <p:spPr>
            <a:xfrm flipV="1">
              <a:off x="3339970" y="1700808"/>
              <a:ext cx="0" cy="3672408"/>
            </a:xfrm>
            <a:prstGeom prst="straightConnector1">
              <a:avLst/>
            </a:prstGeom>
            <a:ln w="323850">
              <a:solidFill>
                <a:srgbClr val="FFFF00"/>
              </a:solidFill>
              <a:tailEnd type="triangl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231958" y="1955015"/>
              <a:ext cx="216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2400" b="1" dirty="0" smtClean="0"/>
                <a:t>t</a:t>
              </a:r>
              <a:endParaRPr lang="de-CH" sz="2400" b="1" dirty="0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2483768" y="1787971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tx1"/>
                  </a:solidFill>
                </a:rPr>
                <a:t>3</a:t>
              </a:r>
              <a:endParaRPr lang="de-CH" sz="3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57" name="Gruppieren 2056"/>
          <p:cNvGrpSpPr/>
          <p:nvPr/>
        </p:nvGrpSpPr>
        <p:grpSpPr>
          <a:xfrm>
            <a:off x="107504" y="3843043"/>
            <a:ext cx="8980096" cy="3000590"/>
            <a:chOff x="107504" y="3843043"/>
            <a:chExt cx="8980096" cy="3000590"/>
          </a:xfrm>
        </p:grpSpPr>
        <p:sp>
          <p:nvSpPr>
            <p:cNvPr id="3" name="Rechteck 2"/>
            <p:cNvSpPr/>
            <p:nvPr/>
          </p:nvSpPr>
          <p:spPr>
            <a:xfrm>
              <a:off x="2259850" y="5373216"/>
              <a:ext cx="2160240" cy="79208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2800" b="1" dirty="0" smtClean="0"/>
                <a:t>Ist-Zustand</a:t>
              </a:r>
              <a:endParaRPr lang="de-CH" sz="2800" b="1" dirty="0"/>
            </a:p>
          </p:txBody>
        </p:sp>
        <p:sp>
          <p:nvSpPr>
            <p:cNvPr id="4" name="Richtungspfeil 3"/>
            <p:cNvSpPr/>
            <p:nvPr/>
          </p:nvSpPr>
          <p:spPr>
            <a:xfrm>
              <a:off x="107504" y="5373216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Disponibilitätsliste (</a:t>
              </a:r>
              <a:r>
                <a:rPr lang="de-CH" sz="1050" b="1" dirty="0" err="1" smtClean="0"/>
                <a:t>Fz</a:t>
              </a:r>
              <a:r>
                <a:rPr lang="de-CH" sz="1050" b="1" dirty="0" smtClean="0"/>
                <a:t>, </a:t>
              </a:r>
              <a:r>
                <a:rPr lang="de-CH" sz="1050" b="1" dirty="0" err="1"/>
                <a:t>tech</a:t>
              </a:r>
              <a:r>
                <a:rPr lang="de-CH" sz="1050" b="1" dirty="0"/>
                <a:t> Mat, </a:t>
              </a:r>
              <a:r>
                <a:rPr lang="de-CH" sz="1050" b="1" dirty="0" smtClean="0"/>
                <a:t>Treibstoff, Tm, </a:t>
              </a:r>
              <a:r>
                <a:rPr lang="de-CH" sz="1050" b="1" dirty="0" err="1" smtClean="0"/>
                <a:t>Mun</a:t>
              </a:r>
              <a:r>
                <a:rPr lang="de-CH" sz="1050" b="1" dirty="0" smtClean="0"/>
                <a:t>, </a:t>
              </a:r>
              <a:r>
                <a:rPr lang="de-CH" sz="1050" b="1" dirty="0" err="1" smtClean="0"/>
                <a:t>Vpf</a:t>
              </a:r>
              <a:r>
                <a:rPr lang="de-CH" sz="1050" b="1" dirty="0" smtClean="0"/>
                <a:t>) </a:t>
              </a:r>
              <a:endParaRPr lang="de-CH" sz="1050" b="1" dirty="0"/>
            </a:p>
          </p:txBody>
        </p:sp>
        <p:sp>
          <p:nvSpPr>
            <p:cNvPr id="16" name="Richtungspfeil 15"/>
            <p:cNvSpPr/>
            <p:nvPr/>
          </p:nvSpPr>
          <p:spPr>
            <a:xfrm>
              <a:off x="107504" y="5841268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Eigene Mittel: welche sind wo gebunden? Welche sind wo verfügbar?</a:t>
              </a:r>
              <a:endParaRPr lang="de-CH" sz="1050" b="1" dirty="0"/>
            </a:p>
          </p:txBody>
        </p:sp>
        <p:pic>
          <p:nvPicPr>
            <p:cNvPr id="2050" name="Picture 2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3726" y="3843043"/>
              <a:ext cx="2357860" cy="13766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sp>
          <p:nvSpPr>
            <p:cNvPr id="107" name="Richtungspfeil 106"/>
            <p:cNvSpPr/>
            <p:nvPr/>
          </p:nvSpPr>
          <p:spPr>
            <a:xfrm flipH="1">
              <a:off x="4572000" y="5373216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Eigene Mittel: Moralischer Zustand?</a:t>
              </a:r>
              <a:endParaRPr lang="de-CH" sz="1050" b="1" dirty="0"/>
            </a:p>
          </p:txBody>
        </p:sp>
        <p:sp>
          <p:nvSpPr>
            <p:cNvPr id="108" name="Richtungspfeil 107"/>
            <p:cNvSpPr/>
            <p:nvPr/>
          </p:nvSpPr>
          <p:spPr>
            <a:xfrm flipH="1">
              <a:off x="4572000" y="5841268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Eigene Mittel: Tote, Verletzte, Kranke, Evakuierte, MIA?</a:t>
              </a:r>
              <a:endParaRPr lang="de-CH" sz="1050" b="1" dirty="0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019601" y="5877272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2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pic>
          <p:nvPicPr>
            <p:cNvPr id="2052" name="Picture 4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3725" y="5295461"/>
              <a:ext cx="2363875" cy="15481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</p:grpSp>
      <p:grpSp>
        <p:nvGrpSpPr>
          <p:cNvPr id="2056" name="Gruppieren 2055"/>
          <p:cNvGrpSpPr/>
          <p:nvPr/>
        </p:nvGrpSpPr>
        <p:grpSpPr>
          <a:xfrm>
            <a:off x="6390000" y="620688"/>
            <a:ext cx="2592288" cy="2702774"/>
            <a:chOff x="6390000" y="620688"/>
            <a:chExt cx="2592288" cy="2702774"/>
          </a:xfrm>
        </p:grpSpPr>
        <p:sp>
          <p:nvSpPr>
            <p:cNvPr id="306" name="Ellipse 305"/>
            <p:cNvSpPr/>
            <p:nvPr/>
          </p:nvSpPr>
          <p:spPr>
            <a:xfrm>
              <a:off x="6396014" y="620688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6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07" name="Richtungspfeil 306"/>
            <p:cNvSpPr/>
            <p:nvPr/>
          </p:nvSpPr>
          <p:spPr>
            <a:xfrm flipH="1">
              <a:off x="6966064" y="674694"/>
              <a:ext cx="2016224" cy="396044"/>
            </a:xfrm>
            <a:prstGeom prst="homePlate">
              <a:avLst>
                <a:gd name="adj" fmla="val 0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b="1" dirty="0" smtClean="0"/>
                <a:t>Log / San ?</a:t>
              </a:r>
              <a:endParaRPr lang="de-CH" b="1" dirty="0"/>
            </a:p>
          </p:txBody>
        </p:sp>
        <p:sp>
          <p:nvSpPr>
            <p:cNvPr id="308" name="Richtungspfeil 307"/>
            <p:cNvSpPr/>
            <p:nvPr/>
          </p:nvSpPr>
          <p:spPr>
            <a:xfrm flipH="1">
              <a:off x="6966064" y="1223138"/>
              <a:ext cx="2016224" cy="396044"/>
            </a:xfrm>
            <a:prstGeom prst="homePlate">
              <a:avLst>
                <a:gd name="adj" fmla="val 0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b="1" dirty="0" err="1" smtClean="0"/>
                <a:t>Uem</a:t>
              </a:r>
              <a:r>
                <a:rPr lang="de-CH" b="1" dirty="0" smtClean="0"/>
                <a:t> ?</a:t>
              </a:r>
              <a:endParaRPr lang="de-CH" b="1" dirty="0"/>
            </a:p>
          </p:txBody>
        </p:sp>
        <p:sp>
          <p:nvSpPr>
            <p:cNvPr id="309" name="Ellipse 308"/>
            <p:cNvSpPr/>
            <p:nvPr/>
          </p:nvSpPr>
          <p:spPr>
            <a:xfrm>
              <a:off x="6390000" y="1174555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7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10" name="Richtungspfeil 309"/>
            <p:cNvSpPr/>
            <p:nvPr/>
          </p:nvSpPr>
          <p:spPr>
            <a:xfrm flipH="1">
              <a:off x="6966064" y="1782429"/>
              <a:ext cx="2016224" cy="396044"/>
            </a:xfrm>
            <a:prstGeom prst="homePlate">
              <a:avLst>
                <a:gd name="adj" fmla="val 0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600" b="1" dirty="0" smtClean="0"/>
                <a:t>Was weiss ich noch nicht ?</a:t>
              </a:r>
              <a:endParaRPr lang="de-CH" sz="1600" b="1" dirty="0"/>
            </a:p>
          </p:txBody>
        </p:sp>
        <p:sp>
          <p:nvSpPr>
            <p:cNvPr id="311" name="Ellipse 310"/>
            <p:cNvSpPr/>
            <p:nvPr/>
          </p:nvSpPr>
          <p:spPr>
            <a:xfrm>
              <a:off x="6390000" y="1728423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8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048" name="Flussdiagramm: Zusammenführen 2047"/>
            <p:cNvSpPr/>
            <p:nvPr/>
          </p:nvSpPr>
          <p:spPr>
            <a:xfrm>
              <a:off x="6966064" y="2232479"/>
              <a:ext cx="1997820" cy="1090983"/>
            </a:xfrm>
            <a:prstGeom prst="flowChartMerg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CH" b="1" dirty="0" smtClean="0"/>
                <a:t>SOMA</a:t>
              </a:r>
              <a:br>
                <a:rPr lang="de-CH" b="1" dirty="0" smtClean="0"/>
              </a:br>
              <a:r>
                <a:rPr lang="de-CH" sz="1100" b="1" dirty="0" smtClean="0">
                  <a:solidFill>
                    <a:srgbClr val="FFFF00"/>
                  </a:solidFill>
                </a:rPr>
                <a:t>OEWASVIT</a:t>
              </a:r>
              <a:endParaRPr lang="de-CH" sz="11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059" name="Gruppieren 2058"/>
          <p:cNvGrpSpPr/>
          <p:nvPr/>
        </p:nvGrpSpPr>
        <p:grpSpPr>
          <a:xfrm>
            <a:off x="323528" y="2113241"/>
            <a:ext cx="3151457" cy="2563807"/>
            <a:chOff x="323528" y="2113241"/>
            <a:chExt cx="3151457" cy="2563807"/>
          </a:xfrm>
        </p:grpSpPr>
        <p:sp>
          <p:nvSpPr>
            <p:cNvPr id="113" name="Richtungspfeil 112"/>
            <p:cNvSpPr/>
            <p:nvPr/>
          </p:nvSpPr>
          <p:spPr>
            <a:xfrm>
              <a:off x="711678" y="3465004"/>
              <a:ext cx="2016224" cy="396044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Welche Auflagen resp. </a:t>
              </a:r>
              <a:r>
                <a:rPr lang="de-CH" sz="1050" b="1" dirty="0" err="1"/>
                <a:t>w</a:t>
              </a:r>
              <a:r>
                <a:rPr lang="de-CH" sz="1050" b="1" dirty="0" err="1" smtClean="0"/>
                <a:t>esent-lichen</a:t>
              </a:r>
              <a:r>
                <a:rPr lang="de-CH" sz="1050" b="1" dirty="0" smtClean="0"/>
                <a:t> Aspekte sind zu berück-sichtigen?</a:t>
              </a:r>
              <a:endParaRPr lang="de-CH" sz="1050" b="1" dirty="0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323528" y="3050961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4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049" name="Wolkenförmige Legende 2048"/>
            <p:cNvSpPr/>
            <p:nvPr/>
          </p:nvSpPr>
          <p:spPr>
            <a:xfrm>
              <a:off x="323528" y="2113241"/>
              <a:ext cx="1969382" cy="794562"/>
            </a:xfrm>
            <a:prstGeom prst="cloudCallout">
              <a:avLst>
                <a:gd name="adj1" fmla="val -29331"/>
                <a:gd name="adj2" fmla="val 63638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b="1" dirty="0"/>
                <a:t>s</a:t>
              </a:r>
              <a:r>
                <a:rPr lang="de-CH" sz="1200" b="1" dirty="0" smtClean="0"/>
                <a:t>iehe auch Pt 4 (</a:t>
              </a:r>
              <a:r>
                <a:rPr lang="de-CH" sz="1200" b="1" dirty="0" err="1" smtClean="0"/>
                <a:t>beso</a:t>
              </a:r>
              <a:r>
                <a:rPr lang="de-CH" sz="1200" b="1" dirty="0" smtClean="0"/>
                <a:t> Anordnungen)</a:t>
              </a:r>
              <a:endParaRPr lang="de-CH" sz="1200" b="1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222957" y="2852936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3222957" y="3717029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3222957" y="4425020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" name="Gewinkelte Verbindung 27"/>
            <p:cNvCxnSpPr>
              <a:stCxn id="42" idx="2"/>
              <a:endCxn id="113" idx="3"/>
            </p:cNvCxnSpPr>
            <p:nvPr/>
          </p:nvCxnSpPr>
          <p:spPr>
            <a:xfrm rot="10800000" flipV="1">
              <a:off x="2727903" y="2978950"/>
              <a:ext cx="495055" cy="684076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winkelte Verbindung 29"/>
            <p:cNvCxnSpPr>
              <a:stCxn id="43" idx="2"/>
              <a:endCxn id="113" idx="3"/>
            </p:cNvCxnSpPr>
            <p:nvPr/>
          </p:nvCxnSpPr>
          <p:spPr>
            <a:xfrm rot="10800000">
              <a:off x="2727903" y="3663027"/>
              <a:ext cx="495055" cy="180017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5" name="Gewinkelte Verbindung 2054"/>
            <p:cNvCxnSpPr>
              <a:stCxn id="44" idx="2"/>
              <a:endCxn id="113" idx="3"/>
            </p:cNvCxnSpPr>
            <p:nvPr/>
          </p:nvCxnSpPr>
          <p:spPr>
            <a:xfrm rot="10800000">
              <a:off x="2727903" y="3663026"/>
              <a:ext cx="495055" cy="888008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0" name="Gruppieren 2059"/>
          <p:cNvGrpSpPr/>
          <p:nvPr/>
        </p:nvGrpSpPr>
        <p:grpSpPr>
          <a:xfrm>
            <a:off x="3222957" y="2528900"/>
            <a:ext cx="2983056" cy="2610290"/>
            <a:chOff x="3222957" y="2528900"/>
            <a:chExt cx="2983056" cy="2610290"/>
          </a:xfrm>
        </p:grpSpPr>
        <p:sp>
          <p:nvSpPr>
            <p:cNvPr id="316" name="Wolkenförmige Legende 315"/>
            <p:cNvSpPr/>
            <p:nvPr/>
          </p:nvSpPr>
          <p:spPr>
            <a:xfrm>
              <a:off x="3851672" y="3161684"/>
              <a:ext cx="1537334" cy="858661"/>
            </a:xfrm>
            <a:prstGeom prst="cloudCallout">
              <a:avLst>
                <a:gd name="adj1" fmla="val 69175"/>
                <a:gd name="adj2" fmla="val -50400"/>
              </a:avLst>
            </a:prstGeom>
            <a:solidFill>
              <a:schemeClr val="accent2"/>
            </a:solidFill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b="1" dirty="0"/>
                <a:t>v</a:t>
              </a:r>
              <a:r>
                <a:rPr lang="de-CH" sz="1200" b="1" dirty="0" smtClean="0"/>
                <a:t>om Soll-Zustand zu-rückrechnen</a:t>
              </a:r>
              <a:endParaRPr lang="de-CH" sz="1200" b="1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3222957" y="2600908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3222957" y="3465001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3222957" y="4887162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Gewinkelte Verbindung 12"/>
            <p:cNvCxnSpPr>
              <a:stCxn id="38" idx="6"/>
              <a:endCxn id="115" idx="3"/>
            </p:cNvCxnSpPr>
            <p:nvPr/>
          </p:nvCxnSpPr>
          <p:spPr>
            <a:xfrm>
              <a:off x="3474985" y="2726922"/>
              <a:ext cx="325499" cy="12700"/>
            </a:xfrm>
            <a:prstGeom prst="bentConnector3">
              <a:avLst>
                <a:gd name="adj1" fmla="val 10870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winkelte Verbindung 48"/>
            <p:cNvCxnSpPr/>
            <p:nvPr/>
          </p:nvCxnSpPr>
          <p:spPr>
            <a:xfrm rot="5400000">
              <a:off x="2415358" y="3790800"/>
              <a:ext cx="2282004" cy="162749"/>
            </a:xfrm>
            <a:prstGeom prst="bentConnector3">
              <a:avLst>
                <a:gd name="adj1" fmla="val 99639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39" idx="6"/>
            </p:cNvCxnSpPr>
            <p:nvPr/>
          </p:nvCxnSpPr>
          <p:spPr>
            <a:xfrm>
              <a:off x="3474985" y="3591015"/>
              <a:ext cx="16275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ichtungspfeil 114"/>
            <p:cNvSpPr/>
            <p:nvPr/>
          </p:nvSpPr>
          <p:spPr>
            <a:xfrm flipH="1">
              <a:off x="3800484" y="2528900"/>
              <a:ext cx="2016224" cy="396044"/>
            </a:xfrm>
            <a:prstGeom prst="homePlat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Welche  Tätigkeiten sind bis wann abzuschliessen?</a:t>
              </a:r>
              <a:endParaRPr lang="de-CH" sz="1050" b="1" dirty="0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701957" y="2677166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5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Gerade Verbindung 23"/>
            <p:cNvCxnSpPr>
              <a:stCxn id="40" idx="6"/>
            </p:cNvCxnSpPr>
            <p:nvPr/>
          </p:nvCxnSpPr>
          <p:spPr>
            <a:xfrm>
              <a:off x="3474985" y="4066272"/>
              <a:ext cx="162750" cy="832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e 39"/>
            <p:cNvSpPr/>
            <p:nvPr/>
          </p:nvSpPr>
          <p:spPr>
            <a:xfrm>
              <a:off x="3222957" y="3940258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138907" y="4218614"/>
            <a:ext cx="5677802" cy="794562"/>
            <a:chOff x="138907" y="4218614"/>
            <a:chExt cx="5677802" cy="794562"/>
          </a:xfrm>
        </p:grpSpPr>
        <p:sp>
          <p:nvSpPr>
            <p:cNvPr id="52" name="Wolkenförmige Legende 51"/>
            <p:cNvSpPr/>
            <p:nvPr/>
          </p:nvSpPr>
          <p:spPr>
            <a:xfrm>
              <a:off x="138907" y="4218614"/>
              <a:ext cx="1969382" cy="794562"/>
            </a:xfrm>
            <a:prstGeom prst="cloudCallout">
              <a:avLst>
                <a:gd name="adj1" fmla="val 2628"/>
                <a:gd name="adj2" fmla="val 8157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Materielle, führungs-technische und </a:t>
              </a:r>
              <a:r>
                <a:rPr lang="de-CH" sz="1050" b="1" dirty="0" err="1" smtClean="0"/>
                <a:t>quali-tative</a:t>
              </a:r>
              <a:r>
                <a:rPr lang="de-CH" sz="1050" b="1" dirty="0" smtClean="0"/>
                <a:t> Bereitschaft</a:t>
              </a:r>
              <a:endParaRPr lang="de-CH" sz="1050" b="1" dirty="0"/>
            </a:p>
          </p:txBody>
        </p:sp>
        <p:sp>
          <p:nvSpPr>
            <p:cNvPr id="53" name="Wolkenförmige Legende 52"/>
            <p:cNvSpPr/>
            <p:nvPr/>
          </p:nvSpPr>
          <p:spPr>
            <a:xfrm>
              <a:off x="4604541" y="4218614"/>
              <a:ext cx="1212168" cy="768234"/>
            </a:xfrm>
            <a:prstGeom prst="cloudCallout">
              <a:avLst>
                <a:gd name="adj1" fmla="val 30059"/>
                <a:gd name="adj2" fmla="val 8621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Mentale Bereitschaft</a:t>
              </a:r>
              <a:endParaRPr lang="de-CH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8810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900112" y="125760"/>
            <a:ext cx="7786687" cy="1143000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de-CH" dirty="0" smtClean="0"/>
              <a:t>Problemerfassungstechnik als erste Tätigkeit in der Planungsphase </a:t>
            </a:r>
            <a:r>
              <a:rPr lang="de-CH" sz="1800" dirty="0" smtClean="0"/>
              <a:t>(</a:t>
            </a:r>
            <a:r>
              <a:rPr lang="de-CH" sz="1800" dirty="0" err="1" smtClean="0"/>
              <a:t>Zfhr</a:t>
            </a:r>
            <a:r>
              <a:rPr lang="de-CH" sz="1800" dirty="0" smtClean="0"/>
              <a:t> / Kp </a:t>
            </a:r>
            <a:r>
              <a:rPr lang="de-CH" sz="1800" dirty="0" err="1" smtClean="0"/>
              <a:t>Kdt</a:t>
            </a:r>
            <a:r>
              <a:rPr lang="de-CH" sz="1800" dirty="0" smtClean="0"/>
              <a:t>)</a:t>
            </a:r>
            <a:endParaRPr lang="de-CH" sz="18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2061" name="Gruppieren 2060"/>
          <p:cNvGrpSpPr/>
          <p:nvPr/>
        </p:nvGrpSpPr>
        <p:grpSpPr>
          <a:xfrm>
            <a:off x="575556" y="729453"/>
            <a:ext cx="5630457" cy="971355"/>
            <a:chOff x="575556" y="729453"/>
            <a:chExt cx="5630457" cy="971355"/>
          </a:xfrm>
        </p:grpSpPr>
        <p:sp>
          <p:nvSpPr>
            <p:cNvPr id="14" name="Rechteck 13"/>
            <p:cNvSpPr/>
            <p:nvPr/>
          </p:nvSpPr>
          <p:spPr>
            <a:xfrm>
              <a:off x="2259850" y="908720"/>
              <a:ext cx="2160240" cy="7920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2800" b="1" dirty="0" smtClean="0"/>
                <a:t>Soll-Zustand</a:t>
              </a:r>
              <a:endParaRPr lang="de-CH" sz="2800" b="1" dirty="0"/>
            </a:p>
          </p:txBody>
        </p:sp>
        <p:sp>
          <p:nvSpPr>
            <p:cNvPr id="109" name="Richtungspfeil 108"/>
            <p:cNvSpPr/>
            <p:nvPr/>
          </p:nvSpPr>
          <p:spPr>
            <a:xfrm>
              <a:off x="575556" y="1104777"/>
              <a:ext cx="1548172" cy="396044"/>
            </a:xfrm>
            <a:prstGeom prst="homePlat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400" b="1" dirty="0" smtClean="0"/>
                <a:t>Auftrag / Ereignis</a:t>
              </a:r>
              <a:endParaRPr lang="de-CH" sz="1400" b="1" dirty="0"/>
            </a:p>
          </p:txBody>
        </p:sp>
        <p:sp>
          <p:nvSpPr>
            <p:cNvPr id="110" name="Richtungspfeil 109"/>
            <p:cNvSpPr/>
            <p:nvPr/>
          </p:nvSpPr>
          <p:spPr>
            <a:xfrm flipH="1">
              <a:off x="4572000" y="1106742"/>
              <a:ext cx="1634013" cy="396044"/>
            </a:xfrm>
            <a:prstGeom prst="homePlat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600" b="1" dirty="0" smtClean="0"/>
                <a:t>Auftragsanalyse</a:t>
              </a:r>
              <a:endParaRPr lang="de-CH" sz="1600" b="1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4100484" y="729453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1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58" name="Gruppieren 2057"/>
          <p:cNvGrpSpPr/>
          <p:nvPr/>
        </p:nvGrpSpPr>
        <p:grpSpPr>
          <a:xfrm>
            <a:off x="2483768" y="1700808"/>
            <a:ext cx="964214" cy="3672408"/>
            <a:chOff x="2483768" y="1700808"/>
            <a:chExt cx="964214" cy="3672408"/>
          </a:xfrm>
        </p:grpSpPr>
        <p:cxnSp>
          <p:nvCxnSpPr>
            <p:cNvPr id="9" name="Gerade Verbindung mit Pfeil 8"/>
            <p:cNvCxnSpPr>
              <a:stCxn id="3" idx="0"/>
              <a:endCxn id="14" idx="2"/>
            </p:cNvCxnSpPr>
            <p:nvPr/>
          </p:nvCxnSpPr>
          <p:spPr>
            <a:xfrm flipV="1">
              <a:off x="3339970" y="1700808"/>
              <a:ext cx="0" cy="3672408"/>
            </a:xfrm>
            <a:prstGeom prst="straightConnector1">
              <a:avLst/>
            </a:prstGeom>
            <a:ln w="323850">
              <a:solidFill>
                <a:srgbClr val="FFFF00"/>
              </a:solidFill>
              <a:tailEnd type="triangl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231958" y="1955015"/>
              <a:ext cx="216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2400" b="1" dirty="0" smtClean="0"/>
                <a:t>t</a:t>
              </a:r>
              <a:endParaRPr lang="de-CH" sz="2400" b="1" dirty="0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2483768" y="1787971"/>
              <a:ext cx="504056" cy="50405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tx1"/>
                  </a:solidFill>
                </a:rPr>
                <a:t>3</a:t>
              </a:r>
              <a:endParaRPr lang="de-CH" sz="3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57" name="Gruppieren 2056"/>
          <p:cNvGrpSpPr/>
          <p:nvPr/>
        </p:nvGrpSpPr>
        <p:grpSpPr>
          <a:xfrm>
            <a:off x="107504" y="3843043"/>
            <a:ext cx="8980096" cy="3000590"/>
            <a:chOff x="107504" y="3843043"/>
            <a:chExt cx="8980096" cy="3000590"/>
          </a:xfrm>
        </p:grpSpPr>
        <p:sp>
          <p:nvSpPr>
            <p:cNvPr id="3" name="Rechteck 2"/>
            <p:cNvSpPr/>
            <p:nvPr/>
          </p:nvSpPr>
          <p:spPr>
            <a:xfrm>
              <a:off x="2259850" y="5373216"/>
              <a:ext cx="2160240" cy="79208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2800" b="1" dirty="0" smtClean="0"/>
                <a:t>Ist-Zustand</a:t>
              </a:r>
              <a:endParaRPr lang="de-CH" sz="2800" b="1" dirty="0"/>
            </a:p>
          </p:txBody>
        </p:sp>
        <p:sp>
          <p:nvSpPr>
            <p:cNvPr id="4" name="Richtungspfeil 3"/>
            <p:cNvSpPr/>
            <p:nvPr/>
          </p:nvSpPr>
          <p:spPr>
            <a:xfrm>
              <a:off x="107504" y="5373216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Disponibilitätsliste (</a:t>
              </a:r>
              <a:r>
                <a:rPr lang="de-CH" sz="1050" b="1" dirty="0" err="1" smtClean="0"/>
                <a:t>Fz</a:t>
              </a:r>
              <a:r>
                <a:rPr lang="de-CH" sz="1050" b="1" dirty="0" smtClean="0"/>
                <a:t>, </a:t>
              </a:r>
              <a:r>
                <a:rPr lang="de-CH" sz="1050" b="1" dirty="0" err="1"/>
                <a:t>tech</a:t>
              </a:r>
              <a:r>
                <a:rPr lang="de-CH" sz="1050" b="1" dirty="0"/>
                <a:t> Mat, </a:t>
              </a:r>
              <a:r>
                <a:rPr lang="de-CH" sz="1050" b="1" dirty="0" smtClean="0"/>
                <a:t>Treibstoff, Tm, </a:t>
              </a:r>
              <a:r>
                <a:rPr lang="de-CH" sz="1050" b="1" dirty="0" err="1" smtClean="0"/>
                <a:t>Mun</a:t>
              </a:r>
              <a:r>
                <a:rPr lang="de-CH" sz="1050" b="1" dirty="0" smtClean="0"/>
                <a:t>, </a:t>
              </a:r>
              <a:r>
                <a:rPr lang="de-CH" sz="1050" b="1" dirty="0" err="1" smtClean="0"/>
                <a:t>Vpf</a:t>
              </a:r>
              <a:r>
                <a:rPr lang="de-CH" sz="1050" b="1" dirty="0" smtClean="0"/>
                <a:t>) </a:t>
              </a:r>
              <a:endParaRPr lang="de-CH" sz="1050" b="1" dirty="0"/>
            </a:p>
          </p:txBody>
        </p:sp>
        <p:sp>
          <p:nvSpPr>
            <p:cNvPr id="16" name="Richtungspfeil 15"/>
            <p:cNvSpPr/>
            <p:nvPr/>
          </p:nvSpPr>
          <p:spPr>
            <a:xfrm>
              <a:off x="107504" y="5841268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Eigene Mittel: welche sind wo gebunden? Welche sind wo verfügbar?</a:t>
              </a:r>
              <a:endParaRPr lang="de-CH" sz="1050" b="1" dirty="0"/>
            </a:p>
          </p:txBody>
        </p:sp>
        <p:pic>
          <p:nvPicPr>
            <p:cNvPr id="2050" name="Picture 2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3726" y="3843043"/>
              <a:ext cx="2357860" cy="13766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sp>
          <p:nvSpPr>
            <p:cNvPr id="107" name="Richtungspfeil 106"/>
            <p:cNvSpPr/>
            <p:nvPr/>
          </p:nvSpPr>
          <p:spPr>
            <a:xfrm flipH="1">
              <a:off x="4572000" y="5373216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Eigene Mittel: Moralischer Zustand?</a:t>
              </a:r>
              <a:endParaRPr lang="de-CH" sz="1050" b="1" dirty="0"/>
            </a:p>
          </p:txBody>
        </p:sp>
        <p:sp>
          <p:nvSpPr>
            <p:cNvPr id="108" name="Richtungspfeil 107"/>
            <p:cNvSpPr/>
            <p:nvPr/>
          </p:nvSpPr>
          <p:spPr>
            <a:xfrm flipH="1">
              <a:off x="4572000" y="5841268"/>
              <a:ext cx="2016224" cy="396044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Eigene Mittel: Tote, Verletzte, Kranke, Evakuierte, MIA?</a:t>
              </a:r>
              <a:endParaRPr lang="de-CH" sz="1050" b="1" dirty="0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019601" y="5877272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2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pic>
          <p:nvPicPr>
            <p:cNvPr id="2052" name="Picture 4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3725" y="5295461"/>
              <a:ext cx="2363875" cy="15481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</p:grpSp>
      <p:grpSp>
        <p:nvGrpSpPr>
          <p:cNvPr id="2056" name="Gruppieren 2055"/>
          <p:cNvGrpSpPr/>
          <p:nvPr/>
        </p:nvGrpSpPr>
        <p:grpSpPr>
          <a:xfrm>
            <a:off x="6390000" y="620688"/>
            <a:ext cx="2592288" cy="2702774"/>
            <a:chOff x="6390000" y="620688"/>
            <a:chExt cx="2592288" cy="2702774"/>
          </a:xfrm>
        </p:grpSpPr>
        <p:sp>
          <p:nvSpPr>
            <p:cNvPr id="306" name="Ellipse 305"/>
            <p:cNvSpPr/>
            <p:nvPr/>
          </p:nvSpPr>
          <p:spPr>
            <a:xfrm>
              <a:off x="6396014" y="620688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6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07" name="Richtungspfeil 306"/>
            <p:cNvSpPr/>
            <p:nvPr/>
          </p:nvSpPr>
          <p:spPr>
            <a:xfrm flipH="1">
              <a:off x="6966064" y="674694"/>
              <a:ext cx="2016224" cy="396044"/>
            </a:xfrm>
            <a:prstGeom prst="homePlate">
              <a:avLst>
                <a:gd name="adj" fmla="val 0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b="1" dirty="0" smtClean="0"/>
                <a:t>Log / San ?</a:t>
              </a:r>
              <a:endParaRPr lang="de-CH" b="1" dirty="0"/>
            </a:p>
          </p:txBody>
        </p:sp>
        <p:sp>
          <p:nvSpPr>
            <p:cNvPr id="308" name="Richtungspfeil 307"/>
            <p:cNvSpPr/>
            <p:nvPr/>
          </p:nvSpPr>
          <p:spPr>
            <a:xfrm flipH="1">
              <a:off x="6966064" y="1223138"/>
              <a:ext cx="2016224" cy="396044"/>
            </a:xfrm>
            <a:prstGeom prst="homePlate">
              <a:avLst>
                <a:gd name="adj" fmla="val 0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b="1" dirty="0" err="1" smtClean="0"/>
                <a:t>Uem</a:t>
              </a:r>
              <a:r>
                <a:rPr lang="de-CH" b="1" dirty="0" smtClean="0"/>
                <a:t> ?</a:t>
              </a:r>
              <a:endParaRPr lang="de-CH" b="1" dirty="0"/>
            </a:p>
          </p:txBody>
        </p:sp>
        <p:sp>
          <p:nvSpPr>
            <p:cNvPr id="309" name="Ellipse 308"/>
            <p:cNvSpPr/>
            <p:nvPr/>
          </p:nvSpPr>
          <p:spPr>
            <a:xfrm>
              <a:off x="6390000" y="1174555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7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10" name="Richtungspfeil 309"/>
            <p:cNvSpPr/>
            <p:nvPr/>
          </p:nvSpPr>
          <p:spPr>
            <a:xfrm flipH="1">
              <a:off x="6966064" y="1782429"/>
              <a:ext cx="2016224" cy="396044"/>
            </a:xfrm>
            <a:prstGeom prst="homePlate">
              <a:avLst>
                <a:gd name="adj" fmla="val 0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600" b="1" dirty="0" smtClean="0"/>
                <a:t>Was weiss ich noch nicht ?</a:t>
              </a:r>
              <a:endParaRPr lang="de-CH" sz="1600" b="1" dirty="0"/>
            </a:p>
          </p:txBody>
        </p:sp>
        <p:sp>
          <p:nvSpPr>
            <p:cNvPr id="311" name="Ellipse 310"/>
            <p:cNvSpPr/>
            <p:nvPr/>
          </p:nvSpPr>
          <p:spPr>
            <a:xfrm>
              <a:off x="6390000" y="1728423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8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048" name="Flussdiagramm: Zusammenführen 2047"/>
            <p:cNvSpPr/>
            <p:nvPr/>
          </p:nvSpPr>
          <p:spPr>
            <a:xfrm>
              <a:off x="6966064" y="2232479"/>
              <a:ext cx="1997820" cy="1090983"/>
            </a:xfrm>
            <a:prstGeom prst="flowChartMerg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CH" b="1" dirty="0" smtClean="0"/>
                <a:t>SOMA</a:t>
              </a:r>
              <a:br>
                <a:rPr lang="de-CH" b="1" dirty="0" smtClean="0"/>
              </a:br>
              <a:r>
                <a:rPr lang="de-CH" sz="1100" b="1" dirty="0" smtClean="0">
                  <a:solidFill>
                    <a:srgbClr val="FFFF00"/>
                  </a:solidFill>
                </a:rPr>
                <a:t>OEWASVIT</a:t>
              </a:r>
              <a:endParaRPr lang="de-CH" sz="11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059" name="Gruppieren 2058"/>
          <p:cNvGrpSpPr/>
          <p:nvPr/>
        </p:nvGrpSpPr>
        <p:grpSpPr>
          <a:xfrm>
            <a:off x="323528" y="2113241"/>
            <a:ext cx="3151457" cy="2563807"/>
            <a:chOff x="323528" y="2113241"/>
            <a:chExt cx="3151457" cy="2563807"/>
          </a:xfrm>
        </p:grpSpPr>
        <p:sp>
          <p:nvSpPr>
            <p:cNvPr id="113" name="Richtungspfeil 112"/>
            <p:cNvSpPr/>
            <p:nvPr/>
          </p:nvSpPr>
          <p:spPr>
            <a:xfrm>
              <a:off x="711678" y="3465004"/>
              <a:ext cx="2016224" cy="396044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Welche Auflagen resp. </a:t>
              </a:r>
              <a:r>
                <a:rPr lang="de-CH" sz="1050" b="1" dirty="0" err="1"/>
                <a:t>w</a:t>
              </a:r>
              <a:r>
                <a:rPr lang="de-CH" sz="1050" b="1" dirty="0" err="1" smtClean="0"/>
                <a:t>esent-lichen</a:t>
              </a:r>
              <a:r>
                <a:rPr lang="de-CH" sz="1050" b="1" dirty="0" smtClean="0"/>
                <a:t> Aspekte sind zu berück-sichtigen?</a:t>
              </a:r>
              <a:endParaRPr lang="de-CH" sz="1050" b="1" dirty="0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323528" y="3050961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4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049" name="Wolkenförmige Legende 2048"/>
            <p:cNvSpPr/>
            <p:nvPr/>
          </p:nvSpPr>
          <p:spPr>
            <a:xfrm>
              <a:off x="323528" y="2113241"/>
              <a:ext cx="1969382" cy="794562"/>
            </a:xfrm>
            <a:prstGeom prst="cloudCallout">
              <a:avLst>
                <a:gd name="adj1" fmla="val -29331"/>
                <a:gd name="adj2" fmla="val 63638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b="1" dirty="0"/>
                <a:t>s</a:t>
              </a:r>
              <a:r>
                <a:rPr lang="de-CH" sz="1200" b="1" dirty="0" smtClean="0"/>
                <a:t>iehe auch Pt 4 (</a:t>
              </a:r>
              <a:r>
                <a:rPr lang="de-CH" sz="1200" b="1" dirty="0" err="1" smtClean="0"/>
                <a:t>beso</a:t>
              </a:r>
              <a:r>
                <a:rPr lang="de-CH" sz="1200" b="1" dirty="0" smtClean="0"/>
                <a:t> Anordnungen)</a:t>
              </a:r>
              <a:endParaRPr lang="de-CH" sz="1200" b="1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222957" y="2852936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3222957" y="3717029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3222957" y="4425020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8" name="Gewinkelte Verbindung 27"/>
            <p:cNvCxnSpPr>
              <a:stCxn id="42" idx="2"/>
              <a:endCxn id="113" idx="3"/>
            </p:cNvCxnSpPr>
            <p:nvPr/>
          </p:nvCxnSpPr>
          <p:spPr>
            <a:xfrm rot="10800000" flipV="1">
              <a:off x="2727903" y="2978950"/>
              <a:ext cx="495055" cy="684076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winkelte Verbindung 29"/>
            <p:cNvCxnSpPr>
              <a:stCxn id="43" idx="2"/>
              <a:endCxn id="113" idx="3"/>
            </p:cNvCxnSpPr>
            <p:nvPr/>
          </p:nvCxnSpPr>
          <p:spPr>
            <a:xfrm rot="10800000">
              <a:off x="2727903" y="3663027"/>
              <a:ext cx="495055" cy="180017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5" name="Gewinkelte Verbindung 2054"/>
            <p:cNvCxnSpPr>
              <a:stCxn id="44" idx="2"/>
              <a:endCxn id="113" idx="3"/>
            </p:cNvCxnSpPr>
            <p:nvPr/>
          </p:nvCxnSpPr>
          <p:spPr>
            <a:xfrm rot="10800000">
              <a:off x="2727903" y="3663026"/>
              <a:ext cx="495055" cy="888008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0" name="Gruppieren 2059"/>
          <p:cNvGrpSpPr/>
          <p:nvPr/>
        </p:nvGrpSpPr>
        <p:grpSpPr>
          <a:xfrm>
            <a:off x="3222957" y="2528900"/>
            <a:ext cx="2983056" cy="2610290"/>
            <a:chOff x="3222957" y="2528900"/>
            <a:chExt cx="2983056" cy="2610290"/>
          </a:xfrm>
        </p:grpSpPr>
        <p:sp>
          <p:nvSpPr>
            <p:cNvPr id="316" name="Wolkenförmige Legende 315"/>
            <p:cNvSpPr/>
            <p:nvPr/>
          </p:nvSpPr>
          <p:spPr>
            <a:xfrm>
              <a:off x="3851672" y="3161684"/>
              <a:ext cx="1537334" cy="858661"/>
            </a:xfrm>
            <a:prstGeom prst="cloudCallout">
              <a:avLst>
                <a:gd name="adj1" fmla="val 69175"/>
                <a:gd name="adj2" fmla="val -50400"/>
              </a:avLst>
            </a:prstGeom>
            <a:solidFill>
              <a:schemeClr val="accent2"/>
            </a:solidFill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b="1" dirty="0"/>
                <a:t>v</a:t>
              </a:r>
              <a:r>
                <a:rPr lang="de-CH" sz="1200" b="1" dirty="0" smtClean="0"/>
                <a:t>om Soll-Zustand zu-rückrechnen</a:t>
              </a:r>
              <a:endParaRPr lang="de-CH" sz="1200" b="1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3222957" y="2600908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3222957" y="3465001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3222957" y="4887162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Gewinkelte Verbindung 12"/>
            <p:cNvCxnSpPr>
              <a:stCxn id="38" idx="6"/>
              <a:endCxn id="115" idx="3"/>
            </p:cNvCxnSpPr>
            <p:nvPr/>
          </p:nvCxnSpPr>
          <p:spPr>
            <a:xfrm>
              <a:off x="3474985" y="2726922"/>
              <a:ext cx="325499" cy="12700"/>
            </a:xfrm>
            <a:prstGeom prst="bentConnector3">
              <a:avLst>
                <a:gd name="adj1" fmla="val 10870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winkelte Verbindung 48"/>
            <p:cNvCxnSpPr/>
            <p:nvPr/>
          </p:nvCxnSpPr>
          <p:spPr>
            <a:xfrm rot="5400000">
              <a:off x="2415358" y="3790800"/>
              <a:ext cx="2282004" cy="162749"/>
            </a:xfrm>
            <a:prstGeom prst="bentConnector3">
              <a:avLst>
                <a:gd name="adj1" fmla="val 99639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39" idx="6"/>
            </p:cNvCxnSpPr>
            <p:nvPr/>
          </p:nvCxnSpPr>
          <p:spPr>
            <a:xfrm>
              <a:off x="3474985" y="3591015"/>
              <a:ext cx="16275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ichtungspfeil 114"/>
            <p:cNvSpPr/>
            <p:nvPr/>
          </p:nvSpPr>
          <p:spPr>
            <a:xfrm flipH="1">
              <a:off x="3800484" y="2528900"/>
              <a:ext cx="2016224" cy="396044"/>
            </a:xfrm>
            <a:prstGeom prst="homePlat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Welche  Tätigkeiten sind bis wann abzuschliessen?</a:t>
              </a:r>
              <a:endParaRPr lang="de-CH" sz="1050" b="1" dirty="0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701957" y="2677166"/>
              <a:ext cx="504056" cy="504056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3600" b="1" dirty="0" smtClean="0">
                  <a:solidFill>
                    <a:schemeClr val="bg1"/>
                  </a:solidFill>
                </a:rPr>
                <a:t>5</a:t>
              </a:r>
              <a:endParaRPr lang="de-CH" sz="3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Gerade Verbindung 23"/>
            <p:cNvCxnSpPr>
              <a:stCxn id="40" idx="6"/>
            </p:cNvCxnSpPr>
            <p:nvPr/>
          </p:nvCxnSpPr>
          <p:spPr>
            <a:xfrm>
              <a:off x="3474985" y="4066272"/>
              <a:ext cx="162750" cy="832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e 39"/>
            <p:cNvSpPr/>
            <p:nvPr/>
          </p:nvSpPr>
          <p:spPr>
            <a:xfrm>
              <a:off x="3222957" y="3940258"/>
              <a:ext cx="252028" cy="252028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138907" y="4218614"/>
            <a:ext cx="5677802" cy="794562"/>
            <a:chOff x="138907" y="4218614"/>
            <a:chExt cx="5677802" cy="794562"/>
          </a:xfrm>
        </p:grpSpPr>
        <p:sp>
          <p:nvSpPr>
            <p:cNvPr id="52" name="Wolkenförmige Legende 51"/>
            <p:cNvSpPr/>
            <p:nvPr/>
          </p:nvSpPr>
          <p:spPr>
            <a:xfrm>
              <a:off x="138907" y="4218614"/>
              <a:ext cx="1969382" cy="794562"/>
            </a:xfrm>
            <a:prstGeom prst="cloudCallout">
              <a:avLst>
                <a:gd name="adj1" fmla="val 2628"/>
                <a:gd name="adj2" fmla="val 8157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Materielle, führungs-technische und </a:t>
              </a:r>
              <a:r>
                <a:rPr lang="de-CH" sz="1050" b="1" dirty="0" err="1" smtClean="0"/>
                <a:t>quali-tative</a:t>
              </a:r>
              <a:r>
                <a:rPr lang="de-CH" sz="1050" b="1" dirty="0" smtClean="0"/>
                <a:t> Bereitschaft</a:t>
              </a:r>
              <a:endParaRPr lang="de-CH" sz="1050" b="1" dirty="0"/>
            </a:p>
          </p:txBody>
        </p:sp>
        <p:sp>
          <p:nvSpPr>
            <p:cNvPr id="53" name="Wolkenförmige Legende 52"/>
            <p:cNvSpPr/>
            <p:nvPr/>
          </p:nvSpPr>
          <p:spPr>
            <a:xfrm>
              <a:off x="4604541" y="4218614"/>
              <a:ext cx="1212168" cy="768234"/>
            </a:xfrm>
            <a:prstGeom prst="cloudCallout">
              <a:avLst>
                <a:gd name="adj1" fmla="val 30059"/>
                <a:gd name="adj2" fmla="val 8621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de-CH" sz="1050" b="1" dirty="0" smtClean="0"/>
                <a:t>Mentale Bereitschaft</a:t>
              </a:r>
              <a:endParaRPr lang="de-CH" sz="1050" b="1" dirty="0"/>
            </a:p>
          </p:txBody>
        </p:sp>
      </p:grpSp>
      <p:sp>
        <p:nvSpPr>
          <p:cNvPr id="5" name="Rechteck 4"/>
          <p:cNvSpPr/>
          <p:nvPr/>
        </p:nvSpPr>
        <p:spPr>
          <a:xfrm>
            <a:off x="3133678" y="4293096"/>
            <a:ext cx="1008112" cy="1089630"/>
          </a:xfrm>
          <a:prstGeom prst="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 smtClean="0">
                <a:solidFill>
                  <a:schemeClr val="tx1"/>
                </a:solidFill>
              </a:rPr>
              <a:t>Problem-cluster</a:t>
            </a:r>
            <a:endParaRPr lang="de-CH" sz="1600" b="1" dirty="0">
              <a:solidFill>
                <a:schemeClr val="tx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543537" y="3429000"/>
            <a:ext cx="1008112" cy="789614"/>
          </a:xfrm>
          <a:prstGeom prst="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 smtClean="0">
                <a:solidFill>
                  <a:schemeClr val="tx1"/>
                </a:solidFill>
              </a:rPr>
              <a:t>Problem-cluster</a:t>
            </a:r>
            <a:endParaRPr lang="de-CH" sz="1600" b="1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3133679" y="2416680"/>
            <a:ext cx="1008112" cy="789614"/>
          </a:xfrm>
          <a:prstGeom prst="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 smtClean="0">
                <a:solidFill>
                  <a:schemeClr val="tx1"/>
                </a:solidFill>
              </a:rPr>
              <a:t>Problem-cluster</a:t>
            </a:r>
            <a:endParaRPr lang="de-CH" sz="1600" b="1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241198" y="2456435"/>
            <a:ext cx="410792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9875" indent="-269875">
              <a:buFont typeface="Wingdings"/>
              <a:buChar char="à"/>
            </a:pPr>
            <a:r>
              <a:rPr lang="de-CH" sz="1200" b="1" dirty="0" smtClean="0"/>
              <a:t>Welches Produkt muss dazu erstellt werden? (Aufgabenumschreibung)</a:t>
            </a:r>
          </a:p>
          <a:p>
            <a:pPr marL="269875" indent="-269875">
              <a:buFont typeface="Wingdings"/>
              <a:buChar char="à"/>
            </a:pPr>
            <a:r>
              <a:rPr lang="de-CH" sz="1200" b="1" dirty="0" smtClean="0"/>
              <a:t>Was ist </a:t>
            </a:r>
            <a:r>
              <a:rPr lang="de-CH" sz="1200" b="1" smtClean="0"/>
              <a:t>dabei entscheidend </a:t>
            </a:r>
            <a:r>
              <a:rPr lang="de-CH" sz="1200" b="1" dirty="0" smtClean="0"/>
              <a:t>/ wichtig? (HRL)</a:t>
            </a:r>
            <a:endParaRPr lang="de-CH" sz="1200" b="1" dirty="0"/>
          </a:p>
        </p:txBody>
      </p:sp>
      <p:sp>
        <p:nvSpPr>
          <p:cNvPr id="59" name="Textfeld 58"/>
          <p:cNvSpPr txBox="1"/>
          <p:nvPr/>
        </p:nvSpPr>
        <p:spPr>
          <a:xfrm>
            <a:off x="3652380" y="3483986"/>
            <a:ext cx="410792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9875" indent="-269875">
              <a:buFont typeface="Wingdings"/>
              <a:buChar char="à"/>
            </a:pPr>
            <a:r>
              <a:rPr lang="de-CH" sz="1200" b="1" dirty="0" smtClean="0"/>
              <a:t>Welches Produkt muss dazu erstellt werden? (Aufgabenumschreibung)</a:t>
            </a:r>
          </a:p>
          <a:p>
            <a:pPr marL="269875" indent="-269875">
              <a:buFont typeface="Wingdings"/>
              <a:buChar char="à"/>
            </a:pPr>
            <a:r>
              <a:rPr lang="de-CH" sz="1200" b="1" dirty="0" smtClean="0"/>
              <a:t>Was ist dabei entscheidend / wichtig? (HRL)</a:t>
            </a:r>
            <a:endParaRPr lang="de-CH" sz="120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241198" y="4531369"/>
            <a:ext cx="410792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9875" indent="-269875">
              <a:buFont typeface="Wingdings"/>
              <a:buChar char="à"/>
            </a:pPr>
            <a:r>
              <a:rPr lang="de-CH" sz="1200" b="1" dirty="0" smtClean="0"/>
              <a:t>Welches Produkt muss dazu erstellt werden? (Aufgabenumschreibung)</a:t>
            </a:r>
          </a:p>
          <a:p>
            <a:pPr marL="269875" indent="-269875">
              <a:buFont typeface="Wingdings"/>
              <a:buChar char="à"/>
            </a:pPr>
            <a:r>
              <a:rPr lang="de-CH" sz="1200" b="1" dirty="0" smtClean="0"/>
              <a:t>Was ist dabei entscheidend / wichtig? (HRL)</a:t>
            </a:r>
            <a:endParaRPr lang="de-CH" sz="1200" b="1" dirty="0"/>
          </a:p>
        </p:txBody>
      </p:sp>
    </p:spTree>
    <p:extLst>
      <p:ext uri="{BB962C8B-B14F-4D97-AF65-F5344CB8AC3E}">
        <p14:creationId xmlns:p14="http://schemas.microsoft.com/office/powerpoint/2010/main" xmlns="" val="296684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Inf_RS_1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STER_VBS_PST_A_JUNI_2006">
  <a:themeElements>
    <a:clrScheme name="MASTER_VBS_PST_A_JUNI_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_VBS_PST_A_JUNI_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_VBS_PST_A_JUNI_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ASTER_VBS_PST_A_JUNI_2006">
  <a:themeElements>
    <a:clrScheme name="MASTER_VBS_PST_A_JUNI_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_VBS_PST_A_JUNI_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_VBS_PST_A_JUNI_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AD7A3AD4DC5F4C916C3194C56BB11B" ma:contentTypeVersion="0" ma:contentTypeDescription="Ein neues Dokument erstellen." ma:contentTypeScope="" ma:versionID="2b93808da80b8421688771002df9a5fa">
  <xsd:schema xmlns:xsd="http://www.w3.org/2001/XMLSchema" xmlns:p="http://schemas.microsoft.com/office/2006/metadata/properties" targetNamespace="http://schemas.microsoft.com/office/2006/metadata/properties" ma:root="true" ma:fieldsID="afe2a49b824ff76717bf9f4f1ab0ce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A8C5CEE-9510-4BC3-AE68-56BA8AE085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E7237D-6084-4F0A-92AE-5D8981478C4D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58BA137-68E8-45A1-87D4-8BECDEC15C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Vorlage_Inf_RS_13</Template>
  <TotalTime>0</TotalTime>
  <Words>323</Words>
  <Application>Microsoft Office PowerPoint</Application>
  <PresentationFormat>Bildschirmpräsentation (4:3)</PresentationFormat>
  <Paragraphs>69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Vorlage_Inf_RS_13</vt:lpstr>
      <vt:lpstr>MASTER_VBS_PST_A_JUNI_2006</vt:lpstr>
      <vt:lpstr>1_MASTER_VBS_PST_A_JUNI_2006</vt:lpstr>
      <vt:lpstr>Problemerfassungstechnik als erste Tätigkeit in der Planungsphase (Zfhr / Kp Kdt)</vt:lpstr>
      <vt:lpstr>Problemerfassungstechnik als erste Tätigkeit in der Planungsphase (Zfhr / Kp Kdt)</vt:lpstr>
    </vt:vector>
  </TitlesOfParts>
  <Company>BURAUT VBS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141204_Mitarbeiterrapport</dc:title>
  <dc:creator>Schneider Thomas LVBINF</dc:creator>
  <dc:description>Schulungsziel steht im Zentrum und zu Beginn jeder Übungskonzeption</dc:description>
  <cp:lastModifiedBy>cmva</cp:lastModifiedBy>
  <cp:revision>220</cp:revision>
  <cp:lastPrinted>2015-01-16T15:43:04Z</cp:lastPrinted>
  <dcterms:created xsi:type="dcterms:W3CDTF">2013-03-26T09:01:37Z</dcterms:created>
  <dcterms:modified xsi:type="dcterms:W3CDTF">2015-04-19T18:56:36Z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0x01010033AD7A3AD4DC5F4C916C3194C56BB11B</vt:lpwstr>
  </property>
  <property fmtid="{D5CDD505-2E9C-101B-9397-08002B2CF9AE}" pid="3" name="Presentation">
    <vt:lpwstr>141204_Mitarbeiterrapport</vt:lpwstr>
  </property>
  <property fmtid="{D5CDD505-2E9C-101B-9397-08002B2CF9AE}" pid="4" name="SlideDescription">
    <vt:lpwstr>Schulungsziel steht im Zentrum und zu Beginn jeder Übungskonzeption </vt:lpwstr>
  </property>
</Properties>
</file>