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837" r:id="rId2"/>
  </p:sldIdLst>
  <p:sldSz cx="9144000" cy="6858000" type="screen4x3"/>
  <p:notesSz cx="6797675" cy="9928225"/>
  <p:defaultTextStyle>
    <a:defPPr>
      <a:defRPr lang="de-CH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CCFFCC"/>
    <a:srgbClr val="F0F5FD"/>
    <a:srgbClr val="ED181E"/>
    <a:srgbClr val="0000CC"/>
    <a:srgbClr val="0000FF"/>
    <a:srgbClr val="FFFFCC"/>
    <a:srgbClr val="996600"/>
    <a:srgbClr val="FF3300"/>
    <a:srgbClr val="E8F0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33" autoAdjust="0"/>
    <p:restoredTop sz="69571" autoAdjust="0"/>
  </p:normalViewPr>
  <p:slideViewPr>
    <p:cSldViewPr snapToGrid="0" showGuides="1">
      <p:cViewPr varScale="1">
        <p:scale>
          <a:sx n="122" d="100"/>
          <a:sy n="122" d="100"/>
        </p:scale>
        <p:origin x="-1968" y="-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2" d="100"/>
          <a:sy n="62" d="100"/>
        </p:scale>
        <p:origin x="-2874" y="-90"/>
      </p:cViewPr>
      <p:guideLst>
        <p:guide orient="horz" pos="3127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019650" y="82735"/>
            <a:ext cx="722857" cy="261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044" tIns="45522" rIns="91044" bIns="45522">
            <a:spAutoFit/>
          </a:bodyPr>
          <a:lstStyle/>
          <a:p>
            <a:r>
              <a:rPr lang="fr-CH" sz="1100" b="1" dirty="0" smtClean="0"/>
              <a:t>INTERN</a:t>
            </a:r>
            <a:endParaRPr lang="fr-FR" sz="1100" b="1" dirty="0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5641435" y="9625923"/>
            <a:ext cx="1219770" cy="253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044" tIns="45522" rIns="91044" bIns="45522">
            <a:spAutoFit/>
          </a:bodyPr>
          <a:lstStyle/>
          <a:p>
            <a:pPr algn="l"/>
            <a:r>
              <a:rPr lang="fr-FR" sz="1000" dirty="0"/>
              <a:t>Page </a:t>
            </a:r>
            <a:fld id="{1860EC37-E1C3-497A-AD9C-B6CD3BA33C4B}" type="slidenum">
              <a:rPr lang="fr-FR" sz="1000"/>
              <a:pPr algn="l"/>
              <a:t>‹Nr.›</a:t>
            </a:fld>
            <a:endParaRPr lang="de-CH" sz="1000" dirty="0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3" y="9625923"/>
            <a:ext cx="2287068" cy="253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044" tIns="45522" rIns="91044" bIns="45522">
            <a:spAutoFit/>
          </a:bodyPr>
          <a:lstStyle/>
          <a:p>
            <a:pPr algn="l"/>
            <a:fld id="{CC0F909F-2595-474A-A212-164F89EE192E}" type="datetime1">
              <a:rPr lang="fr-FR" sz="1000"/>
              <a:pPr algn="l"/>
              <a:t>05/01/2014</a:t>
            </a:fld>
            <a:endParaRPr lang="de-CH" sz="1000" dirty="0"/>
          </a:p>
        </p:txBody>
      </p:sp>
      <p:pic>
        <p:nvPicPr>
          <p:cNvPr id="20504" name="Picture 24" descr="Logo_col_wappen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0767" y="124104"/>
            <a:ext cx="266824" cy="30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1617317" y="9568493"/>
            <a:ext cx="3574962" cy="2456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044" tIns="45522" rIns="91044" bIns="45522">
            <a:spAutoFit/>
          </a:bodyPr>
          <a:lstStyle/>
          <a:p>
            <a:r>
              <a:rPr lang="de-CH" sz="1000" dirty="0" smtClean="0"/>
              <a:t>Operatives Seminar: 23.09.2011</a:t>
            </a:r>
            <a:endParaRPr lang="fr-CH" sz="1000" dirty="0"/>
          </a:p>
        </p:txBody>
      </p:sp>
    </p:spTree>
    <p:extLst>
      <p:ext uri="{BB962C8B-B14F-4D97-AF65-F5344CB8AC3E}">
        <p14:creationId xmlns:p14="http://schemas.microsoft.com/office/powerpoint/2010/main" xmlns="" val="3773465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646113"/>
            <a:ext cx="5311775" cy="3984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01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003" y="4964113"/>
            <a:ext cx="6121084" cy="4413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765" tIns="45383" rIns="90765" bIns="45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Klicken Sie, um die Formate des Vorlagentextes zu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endParaRPr lang="de-CH" smtClean="0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737039" y="82736"/>
            <a:ext cx="1474484" cy="2617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044" tIns="45522" rIns="91044" bIns="45522">
            <a:spAutoFit/>
          </a:bodyPr>
          <a:lstStyle/>
          <a:p>
            <a:r>
              <a:rPr lang="fr-CH" sz="1100" b="1" dirty="0"/>
              <a:t>INTERNE / INTERN</a:t>
            </a:r>
            <a:endParaRPr lang="fr-FR" sz="1100" b="1" dirty="0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283893" y="9651381"/>
            <a:ext cx="2290245" cy="253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044" tIns="45522" rIns="91044" bIns="45522">
            <a:spAutoFit/>
          </a:bodyPr>
          <a:lstStyle/>
          <a:p>
            <a:r>
              <a:rPr lang="fr-CH" sz="1000" noProof="0" dirty="0" smtClean="0"/>
              <a:t>Instruction opérative et doctrine</a:t>
            </a:r>
            <a:endParaRPr lang="fr-CH" sz="1000" noProof="0" dirty="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641435" y="9625923"/>
            <a:ext cx="1219770" cy="253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044" tIns="45522" rIns="91044" bIns="45522">
            <a:spAutoFit/>
          </a:bodyPr>
          <a:lstStyle/>
          <a:p>
            <a:pPr algn="l"/>
            <a:r>
              <a:rPr lang="fr-FR" sz="1000" dirty="0"/>
              <a:t>Page </a:t>
            </a:r>
            <a:fld id="{A87C721A-6CEF-48CD-A8AB-0CD497974FDC}" type="slidenum">
              <a:rPr lang="fr-FR" sz="1000"/>
              <a:pPr algn="l"/>
              <a:t>‹Nr.›</a:t>
            </a:fld>
            <a:endParaRPr lang="de-CH" sz="1000" dirty="0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" y="9625923"/>
            <a:ext cx="2287068" cy="253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044" tIns="45522" rIns="91044" bIns="45522">
            <a:spAutoFit/>
          </a:bodyPr>
          <a:lstStyle/>
          <a:p>
            <a:pPr algn="l"/>
            <a:fld id="{3CFA2B37-6D14-47FF-9B4B-7904E006A0A6}" type="datetime1">
              <a:rPr lang="fr-FR" sz="1000"/>
              <a:pPr algn="l"/>
              <a:t>05/01/2014</a:t>
            </a:fld>
            <a:endParaRPr lang="de-CH" sz="1000" dirty="0"/>
          </a:p>
        </p:txBody>
      </p:sp>
      <p:pic>
        <p:nvPicPr>
          <p:cNvPr id="8220" name="Picture 28" descr="Logo_col_wap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767" y="124104"/>
            <a:ext cx="266824" cy="30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15523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0975" indent="-180975" algn="l" rtl="0" fontAlgn="base">
      <a:spcBef>
        <a:spcPct val="5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538163" indent="-177800" algn="l" rtl="0" fontAlgn="base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95350" indent="-177800" algn="l" rtl="0" fontAlgn="base">
      <a:spcBef>
        <a:spcPct val="30000"/>
      </a:spcBef>
      <a:spcAft>
        <a:spcPct val="0"/>
      </a:spcAft>
      <a:buFont typeface="Arial" charset="0"/>
      <a:buChar char="º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257300" indent="-182563" algn="l" rtl="0" fontAlgn="base">
      <a:lnSpc>
        <a:spcPct val="9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436688"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defRPr/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279400"/>
            <a:ext cx="74612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75" y="1449388"/>
            <a:ext cx="7475538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600">
          <a:solidFill>
            <a:srgbClr val="8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Char char="•"/>
        <a:defRPr sz="2600">
          <a:solidFill>
            <a:srgbClr val="B2B2B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Char char="•"/>
        <a:defRPr sz="2600">
          <a:solidFill>
            <a:srgbClr val="C0C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DDDDD"/>
        </a:buClr>
        <a:buChar char="•"/>
        <a:defRPr sz="2600">
          <a:solidFill>
            <a:srgbClr val="DDDDD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6878929"/>
              </p:ext>
            </p:extLst>
          </p:nvPr>
        </p:nvGraphicFramePr>
        <p:xfrm>
          <a:off x="251520" y="116632"/>
          <a:ext cx="8640960" cy="630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106234"/>
                <a:gridCol w="2106234"/>
                <a:gridCol w="2106234"/>
                <a:gridCol w="2106234"/>
              </a:tblGrid>
              <a:tr h="206097">
                <a:tc>
                  <a:txBody>
                    <a:bodyPr/>
                    <a:lstStyle/>
                    <a:p>
                      <a:pPr algn="ctr"/>
                      <a:endParaRPr lang="de-CH" sz="1200" b="1" kern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defensiv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>
                          <a:solidFill>
                            <a:schemeClr val="tx1"/>
                          </a:solidFill>
                        </a:rPr>
                        <a:t>offensiv</a:t>
                      </a:r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1353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b="1" kern="1000" baseline="0" dirty="0" smtClean="0">
                          <a:solidFill>
                            <a:schemeClr val="tx1"/>
                          </a:solidFill>
                        </a:rPr>
                        <a:t>Niederwerfungsstrategie</a:t>
                      </a:r>
                      <a:endParaRPr lang="de-CH" sz="1200" b="1" kern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b="1" dirty="0" smtClean="0"/>
                        <a:t>Dissuasion</a:t>
                      </a:r>
                      <a:endParaRPr lang="de-C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Abschreckung</a:t>
                      </a:r>
                      <a:endParaRPr lang="de-C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Invasion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466785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41070">
                <a:tc rowSpan="2">
                  <a:txBody>
                    <a:bodyPr/>
                    <a:lstStyle/>
                    <a:p>
                      <a:pPr algn="ctr"/>
                      <a:r>
                        <a:rPr lang="de-CH" sz="1200" b="1" kern="1000" baseline="0" dirty="0" smtClean="0">
                          <a:solidFill>
                            <a:schemeClr val="tx1"/>
                          </a:solidFill>
                        </a:rPr>
                        <a:t>Ermattungsstrategie</a:t>
                      </a:r>
                      <a:endParaRPr lang="de-CH" sz="1200" b="1" kern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Widerstand im besetzten Gebiet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Persuasion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Usurpation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3925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D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9" name="Textfeld 28"/>
          <p:cNvSpPr txBox="1"/>
          <p:nvPr/>
        </p:nvSpPr>
        <p:spPr>
          <a:xfrm>
            <a:off x="541320" y="996797"/>
            <a:ext cx="1878608" cy="5847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Präventive Massnahmen </a:t>
            </a:r>
            <a:r>
              <a:rPr lang="de-CH" sz="800" dirty="0" smtClean="0">
                <a:solidFill>
                  <a:srgbClr val="000000"/>
                </a:solidFill>
                <a:latin typeface="Arial"/>
              </a:rPr>
              <a:t>zur glaubwür-digen Erhöhung des zivilen, behörd-lichen und militärischen Durchhalten-vermögens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541320" y="1720553"/>
            <a:ext cx="1878608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Präemptive Massnahmen </a:t>
            </a:r>
            <a:r>
              <a:rPr lang="de-CH" sz="800" dirty="0" smtClean="0">
                <a:solidFill>
                  <a:srgbClr val="000000"/>
                </a:solidFill>
                <a:latin typeface="Arial"/>
              </a:rPr>
              <a:t>zur glaub-würdigen Demonstration militärischer Abwehrkraft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11448" y="996797"/>
            <a:ext cx="2041237" cy="41549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Androhung von Vergeltungsmassnahmen</a:t>
            </a:r>
            <a:r>
              <a:rPr lang="de-CH" sz="700" i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CH" sz="700" dirty="0" smtClean="0">
                <a:solidFill>
                  <a:srgbClr val="000000"/>
                </a:solidFill>
                <a:latin typeface="Arial"/>
              </a:rPr>
              <a:t>gegen für den erkannten Streitgegner lebenswichtige Ziele im seinem Heimatgebiet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611447" y="5127141"/>
            <a:ext cx="2041237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Massnahmen und Einsatz staatlicher,  mit Schwergewicht nicht militärischen Machtmittel</a:t>
            </a:r>
            <a:r>
              <a:rPr lang="de-CH" sz="700" dirty="0" smtClean="0">
                <a:solidFill>
                  <a:srgbClr val="000000"/>
                </a:solidFill>
                <a:latin typeface="Arial"/>
              </a:rPr>
              <a:t> gegen den erkannten Streit-gegner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611447" y="5706381"/>
            <a:ext cx="2041237" cy="63094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Massnahmen und Einsatz staatlicher,  mit Schwergewicht nicht militärischen Machtmittel</a:t>
            </a:r>
            <a:r>
              <a:rPr lang="de-CH" sz="700" dirty="0" smtClean="0">
                <a:solidFill>
                  <a:srgbClr val="000000"/>
                </a:solidFill>
                <a:latin typeface="Arial"/>
              </a:rPr>
              <a:t> vis-à-vis gegnerischer und eigner Koalition, internationalen Gemeinschaft und Neutralen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41320" y="5602286"/>
            <a:ext cx="1813954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Organisation des bewaffneten Wider-standes </a:t>
            </a:r>
            <a:r>
              <a:rPr lang="de-CH" sz="700" dirty="0" smtClean="0">
                <a:solidFill>
                  <a:srgbClr val="000000"/>
                </a:solidFill>
                <a:latin typeface="Arial"/>
              </a:rPr>
              <a:t>gegen die Besatzungsmacht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41320" y="6026935"/>
            <a:ext cx="1813953" cy="3077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Organisation des zivilen Ungehor-sams </a:t>
            </a:r>
            <a:r>
              <a:rPr lang="de-CH" sz="700" dirty="0" smtClean="0">
                <a:solidFill>
                  <a:srgbClr val="000000"/>
                </a:solidFill>
                <a:latin typeface="Arial"/>
              </a:rPr>
              <a:t>wider der Besatzungsmacht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09186" y="1005762"/>
            <a:ext cx="2041237" cy="2000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«auf Hilfsgesuch»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709186" y="6149151"/>
            <a:ext cx="2041237" cy="2000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«auf Beitrittsgesuch»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815892" y="1018002"/>
            <a:ext cx="2041237" cy="2000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«unilateral»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15891" y="6152426"/>
            <a:ext cx="2041237" cy="2000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CH" sz="700" b="1" i="1" dirty="0" smtClean="0">
                <a:solidFill>
                  <a:srgbClr val="000000"/>
                </a:solidFill>
                <a:latin typeface="Arial"/>
              </a:rPr>
              <a:t>«unilateral»</a:t>
            </a:r>
            <a:endParaRPr lang="de-CH" sz="8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VBS_PST_A_JUNI_2006">
  <a:themeElements>
    <a:clrScheme name="MASTER_VBS_PST_A_JUNI_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_VBS_PST_A_JUNI_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STER_VBS_PST_A_JUNI_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_VBS_PST_A_JUNI_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_VBS_PST_A_JUNI_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STER_VBS_PST_A_JUNI_2006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00 MID-C DFE</Template>
  <TotalTime>0</TotalTime>
  <Words>109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MASTER_VBS_PST_A_JUNI_2006</vt:lpstr>
      <vt:lpstr>Folie 1</vt:lpstr>
    </vt:vector>
  </TitlesOfParts>
  <Company>BURAUT VBS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Welche mittelfristige Doktrinausrichtung?</dc:title>
  <dc:creator>Meier Claude ASTAB</dc:creator>
  <cp:lastModifiedBy>cmva</cp:lastModifiedBy>
  <cp:revision>521</cp:revision>
  <cp:lastPrinted>2003-11-14T16:51:38Z</cp:lastPrinted>
  <dcterms:created xsi:type="dcterms:W3CDTF">2010-08-29T13:28:38Z</dcterms:created>
  <dcterms:modified xsi:type="dcterms:W3CDTF">2014-01-05T22:07:01Z</dcterms:modified>
</cp:coreProperties>
</file>